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E58648B-A35E-4CB2-AF8C-C9398CEE8B72}">
  <a:tblStyle styleId="{4E58648B-A35E-4CB2-AF8C-C9398CEE8B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5.xml"/><Relationship Id="rId22" Type="http://schemas.openxmlformats.org/officeDocument/2006/relationships/font" Target="fonts/Lato-italic.fntdata"/><Relationship Id="rId10" Type="http://schemas.openxmlformats.org/officeDocument/2006/relationships/slide" Target="slides/slide4.xml"/><Relationship Id="rId21" Type="http://schemas.openxmlformats.org/officeDocument/2006/relationships/font" Target="fonts/La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aleway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2d101bd8d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2d101bd8d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a2d101bdac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a2d101bdac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a2d101bd8d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a2d101bd8d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a2d101bd8d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a2d101bd8d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a2d101bdac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a2d101bdac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a2d101bd8d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a2d101bd8d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2d101bdac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2d101bdac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a2d101bdac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a2d101bdac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a2d101bdac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a2d101bdac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 background">
  <p:cSld name="BLANK_1">
    <p:bg>
      <p:bgPr>
        <a:solidFill>
          <a:schemeClr val="accent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6" name="Google Shape;86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7" name="Google Shape;8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" type="body"/>
          </p:nvPr>
        </p:nvSpPr>
        <p:spPr>
          <a:xfrm>
            <a:off x="1710425" y="2161800"/>
            <a:ext cx="57237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Char char="▷"/>
              <a:defRPr i="1"/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/>
        </p:txBody>
      </p:sp>
      <p:sp>
        <p:nvSpPr>
          <p:cNvPr id="25" name="Google Shape;25;p4"/>
          <p:cNvSpPr txBox="1"/>
          <p:nvPr/>
        </p:nvSpPr>
        <p:spPr>
          <a:xfrm>
            <a:off x="3593400" y="118141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6"/>
                </a:solidFill>
              </a:rPr>
              <a:t>“</a:t>
            </a:r>
            <a:endParaRPr b="1" sz="9600">
              <a:solidFill>
                <a:schemeClr val="accent6"/>
              </a:solidFill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5723283" y="1599675"/>
            <a:ext cx="17103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7434177" y="1599675"/>
            <a:ext cx="17103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0" y="1599675"/>
            <a:ext cx="17103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1710425" y="1599675"/>
            <a:ext cx="17103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5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" type="body"/>
          </p:nvPr>
        </p:nvSpPr>
        <p:spPr>
          <a:xfrm>
            <a:off x="893625" y="1200150"/>
            <a:ext cx="3136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6" name="Google Shape;46;p6"/>
          <p:cNvSpPr txBox="1"/>
          <p:nvPr>
            <p:ph idx="2" type="body"/>
          </p:nvPr>
        </p:nvSpPr>
        <p:spPr>
          <a:xfrm>
            <a:off x="4219456" y="1200150"/>
            <a:ext cx="31368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893700" y="1200150"/>
            <a:ext cx="237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5" name="Google Shape;55;p7"/>
          <p:cNvSpPr txBox="1"/>
          <p:nvPr>
            <p:ph idx="2" type="body"/>
          </p:nvPr>
        </p:nvSpPr>
        <p:spPr>
          <a:xfrm>
            <a:off x="3386404" y="1200150"/>
            <a:ext cx="237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6" name="Google Shape;56;p7"/>
          <p:cNvSpPr txBox="1"/>
          <p:nvPr>
            <p:ph idx="3" type="body"/>
          </p:nvPr>
        </p:nvSpPr>
        <p:spPr>
          <a:xfrm>
            <a:off x="5879107" y="1200150"/>
            <a:ext cx="237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▷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8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893700" y="4649963"/>
            <a:ext cx="6462600" cy="3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71" name="Google Shape;71;p9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0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0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/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AT-PIC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3"/>
          <p:cNvSpPr txBox="1"/>
          <p:nvPr>
            <p:ph idx="4294967295" type="subTitle"/>
          </p:nvPr>
        </p:nvSpPr>
        <p:spPr>
          <a:xfrm>
            <a:off x="645225" y="3356300"/>
            <a:ext cx="85206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chemeClr val="lt2"/>
                </a:highlight>
              </a:rPr>
              <a:t>Automated Testing of Photonic Integrated Chips</a:t>
            </a:r>
            <a:endParaRPr>
              <a:highlight>
                <a:schemeClr val="lt2"/>
              </a:highlight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645225" y="4601050"/>
            <a:ext cx="51147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Ali Algedheebi - Ben </a:t>
            </a:r>
            <a:r>
              <a:rPr lang="en" sz="1800">
                <a:solidFill>
                  <a:schemeClr val="dk2"/>
                </a:solidFill>
              </a:rPr>
              <a:t>Morrison</a:t>
            </a:r>
            <a:r>
              <a:rPr lang="en" sz="1800">
                <a:solidFill>
                  <a:schemeClr val="dk2"/>
                </a:solidFill>
              </a:rPr>
              <a:t> - Gavin Looney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Integrated Silicon Photonic Chips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00" name="Google Shape;10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300" y="1493550"/>
            <a:ext cx="3998800" cy="228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4"/>
          <p:cNvSpPr txBox="1"/>
          <p:nvPr/>
        </p:nvSpPr>
        <p:spPr>
          <a:xfrm>
            <a:off x="5491200" y="3778475"/>
            <a:ext cx="31359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Photo was taken from plconnections.com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383475" y="1369275"/>
            <a:ext cx="3652200" cy="24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Lato"/>
              <a:buChar char="▷"/>
            </a:pPr>
            <a:r>
              <a:rPr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Higher BW</a:t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Lato"/>
              <a:buChar char="▷"/>
            </a:pPr>
            <a:r>
              <a:rPr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Energy Efficient </a:t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Lato"/>
              <a:buChar char="▷"/>
            </a:pPr>
            <a:r>
              <a:rPr lang="en" sz="17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Inherently Faster</a:t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Project Overview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8125" y="1161200"/>
            <a:ext cx="5539076" cy="37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5049975" y="1882050"/>
            <a:ext cx="3904500" cy="294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6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Project Specifications &amp; Requirements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5" name="Google Shape;115;p16"/>
          <p:cNvSpPr txBox="1"/>
          <p:nvPr>
            <p:ph idx="1" type="body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600"/>
              </a:spcBef>
              <a:spcAft>
                <a:spcPts val="0"/>
              </a:spcAft>
              <a:buSzPts val="1700"/>
              <a:buChar char="▷"/>
            </a:pPr>
            <a:r>
              <a:rPr lang="en" sz="1700"/>
              <a:t>Positional control up to ± 2.5um/0.1° precision</a:t>
            </a:r>
            <a:endParaRPr sz="17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600"/>
              </a:spcBef>
              <a:spcAft>
                <a:spcPts val="0"/>
              </a:spcAft>
              <a:buSzPts val="1700"/>
              <a:buChar char="▷"/>
            </a:pPr>
            <a:r>
              <a:rPr lang="en" sz="1700"/>
              <a:t>Achieve</a:t>
            </a:r>
            <a:r>
              <a:rPr lang="en" sz="1700"/>
              <a:t> less than -15dB of loss</a:t>
            </a:r>
            <a:endParaRPr sz="17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600"/>
              </a:spcBef>
              <a:spcAft>
                <a:spcPts val="0"/>
              </a:spcAft>
              <a:buSzPts val="1700"/>
              <a:buChar char="▷"/>
            </a:pPr>
            <a:r>
              <a:rPr lang="en" sz="1700"/>
              <a:t>90° of directional movement</a:t>
            </a:r>
            <a:endParaRPr sz="17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600"/>
              </a:spcBef>
              <a:spcAft>
                <a:spcPts val="0"/>
              </a:spcAft>
              <a:buSzPts val="1700"/>
              <a:buChar char="▷"/>
            </a:pPr>
            <a:r>
              <a:rPr lang="en" sz="1700"/>
              <a:t>12mm holes for mounting</a:t>
            </a:r>
            <a:endParaRPr sz="1700"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600"/>
              </a:spcBef>
              <a:spcAft>
                <a:spcPts val="0"/>
              </a:spcAft>
              <a:buSzPts val="1700"/>
              <a:buChar char="▷"/>
            </a:pPr>
            <a:r>
              <a:rPr lang="en" sz="1700"/>
              <a:t>Single optical fibers</a:t>
            </a:r>
            <a:endParaRPr sz="17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16" name="Google Shape;11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0275" y="1971575"/>
            <a:ext cx="3623823" cy="2717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893700" y="358388"/>
            <a:ext cx="64185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Current Work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893700" y="1373593"/>
            <a:ext cx="6418500" cy="3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▷"/>
            </a:pPr>
            <a:r>
              <a:rPr lang="en" sz="1700"/>
              <a:t>Fiber Alignment</a:t>
            </a:r>
            <a:endParaRPr sz="17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▷"/>
            </a:pPr>
            <a:r>
              <a:rPr lang="en" sz="1700"/>
              <a:t>Chip Bed</a:t>
            </a:r>
            <a:endParaRPr sz="17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▷"/>
            </a:pPr>
            <a:r>
              <a:rPr lang="en" sz="1700"/>
              <a:t>Optical Fiber Array</a:t>
            </a:r>
            <a:endParaRPr sz="17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▷"/>
            </a:pPr>
            <a:r>
              <a:rPr lang="en" sz="1700"/>
              <a:t>Low Camera resolution</a:t>
            </a:r>
            <a:endParaRPr sz="17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▷"/>
            </a:pPr>
            <a:r>
              <a:rPr lang="en" sz="1700"/>
              <a:t>High power loss</a:t>
            </a:r>
            <a:endParaRPr sz="17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" name="Google Shape;123;p17"/>
          <p:cNvGrpSpPr/>
          <p:nvPr/>
        </p:nvGrpSpPr>
        <p:grpSpPr>
          <a:xfrm>
            <a:off x="4542753" y="1116500"/>
            <a:ext cx="4367400" cy="2560200"/>
            <a:chOff x="4648303" y="175350"/>
            <a:chExt cx="4367400" cy="2560200"/>
          </a:xfrm>
        </p:grpSpPr>
        <p:sp>
          <p:nvSpPr>
            <p:cNvPr id="124" name="Google Shape;124;p17"/>
            <p:cNvSpPr/>
            <p:nvPr/>
          </p:nvSpPr>
          <p:spPr>
            <a:xfrm>
              <a:off x="4648303" y="175350"/>
              <a:ext cx="4367400" cy="2560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125" name="Google Shape;125;p17"/>
            <p:cNvPicPr preferRelativeResize="0"/>
            <p:nvPr/>
          </p:nvPicPr>
          <p:blipFill rotWithShape="1">
            <a:blip r:embed="rId3">
              <a:alphaModFix/>
            </a:blip>
            <a:srcRect b="0" l="0" r="0" t="18180"/>
            <a:stretch/>
          </p:blipFill>
          <p:spPr>
            <a:xfrm>
              <a:off x="6845565" y="358401"/>
              <a:ext cx="2015044" cy="22133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17"/>
            <p:cNvPicPr preferRelativeResize="0"/>
            <p:nvPr/>
          </p:nvPicPr>
          <p:blipFill rotWithShape="1">
            <a:blip r:embed="rId4">
              <a:alphaModFix/>
            </a:blip>
            <a:srcRect b="28327" l="20264" r="14661" t="11235"/>
            <a:stretch/>
          </p:blipFill>
          <p:spPr>
            <a:xfrm>
              <a:off x="4801003" y="358401"/>
              <a:ext cx="2499809" cy="221336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p17"/>
            <p:cNvSpPr/>
            <p:nvPr/>
          </p:nvSpPr>
          <p:spPr>
            <a:xfrm>
              <a:off x="7169439" y="292251"/>
              <a:ext cx="142500" cy="2337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8" name="Google Shape;128;p17"/>
          <p:cNvSpPr txBox="1"/>
          <p:nvPr/>
        </p:nvSpPr>
        <p:spPr>
          <a:xfrm>
            <a:off x="5639825" y="3676700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Photo was taken from ECSyD Lab</a:t>
            </a:r>
            <a:endParaRPr sz="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Results From Current WorkStation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18"/>
          <p:cNvPicPr preferRelativeResize="0"/>
          <p:nvPr/>
        </p:nvPicPr>
        <p:blipFill rotWithShape="1">
          <a:blip r:embed="rId3">
            <a:alphaModFix/>
          </a:blip>
          <a:srcRect b="2660" l="0" r="0" t="-2659"/>
          <a:stretch/>
        </p:blipFill>
        <p:spPr>
          <a:xfrm>
            <a:off x="1057824" y="3203624"/>
            <a:ext cx="2786526" cy="18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4175" y="1942788"/>
            <a:ext cx="3082101" cy="201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5">
            <a:alphaModFix/>
          </a:blip>
          <a:srcRect b="0" l="9" r="0" t="0"/>
          <a:stretch/>
        </p:blipFill>
        <p:spPr>
          <a:xfrm>
            <a:off x="971075" y="1427650"/>
            <a:ext cx="3082100" cy="15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>
            <p:ph type="title"/>
          </p:nvPr>
        </p:nvSpPr>
        <p:spPr>
          <a:xfrm>
            <a:off x="663100" y="215163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Budget</a:t>
            </a:r>
            <a:endParaRPr>
              <a:solidFill>
                <a:schemeClr val="dk2"/>
              </a:solidFill>
            </a:endParaRPr>
          </a:p>
        </p:txBody>
      </p:sp>
      <p:graphicFrame>
        <p:nvGraphicFramePr>
          <p:cNvPr id="143" name="Google Shape;143;p19"/>
          <p:cNvGraphicFramePr/>
          <p:nvPr/>
        </p:nvGraphicFramePr>
        <p:xfrm>
          <a:off x="476788" y="107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{4E58648B-A35E-4CB2-AF8C-C9398CEE8B72}</a:tableStyleId>
              </a:tblPr>
              <a:tblGrid>
                <a:gridCol w="1178150"/>
                <a:gridCol w="1178150"/>
                <a:gridCol w="1178150"/>
                <a:gridCol w="1178150"/>
                <a:gridCol w="1178150"/>
                <a:gridCol w="1178150"/>
                <a:gridCol w="1178150"/>
              </a:tblGrid>
              <a:tr h="399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Estimated date when needed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Explain what component; include link, if needed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Price per unit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Quantity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s/h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Lead time (may help planning)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11/6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 x 12mm screws for optics table.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$10.10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$10.10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 days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10/6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Crossover</a:t>
                      </a: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ethernet cables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 days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83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11/12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USB-FlyWire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$3.00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$24.00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 days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11/12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RS232-USB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$12.00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 days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11/12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USB-Wifi Adapter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 days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01/20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M6 Screws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$10.00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 days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11/6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PS2-USB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$5.00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 days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01/14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Labview</a:t>
                      </a: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(</a:t>
                      </a: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Tentatively</a:t>
                      </a: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$2,200.00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01/14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Aerotech Software (</a:t>
                      </a: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Tentatively</a:t>
                      </a: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$4,000.00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01/21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New Motor Controllers (</a:t>
                      </a: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Tentatively</a:t>
                      </a: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)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$1,000.00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0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$75.10</a:t>
                      </a:r>
                      <a:endParaRPr sz="6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999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Next</a:t>
            </a:r>
            <a:r>
              <a:rPr lang="en">
                <a:solidFill>
                  <a:schemeClr val="dk2"/>
                </a:solidFill>
              </a:rPr>
              <a:t> Semester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49" name="Google Shape;149;p20"/>
          <p:cNvSpPr txBox="1"/>
          <p:nvPr>
            <p:ph idx="1" type="body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▷"/>
            </a:pPr>
            <a:r>
              <a:rPr lang="en" sz="1700"/>
              <a:t>Aerotech</a:t>
            </a:r>
            <a:r>
              <a:rPr lang="en" sz="1700"/>
              <a:t> Software</a:t>
            </a:r>
            <a:endParaRPr sz="17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▷"/>
            </a:pPr>
            <a:r>
              <a:rPr lang="en" sz="1700"/>
              <a:t>Implementing Mechanical</a:t>
            </a:r>
            <a:endParaRPr sz="17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▷"/>
            </a:pPr>
            <a:r>
              <a:rPr lang="en" sz="1700"/>
              <a:t>Labview</a:t>
            </a:r>
            <a:r>
              <a:rPr lang="en" sz="1700"/>
              <a:t> Training </a:t>
            </a:r>
            <a:endParaRPr sz="17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SzPts val="1100"/>
              <a:buChar char="▷"/>
            </a:pPr>
            <a:r>
              <a:rPr lang="en" sz="1700"/>
              <a:t>Begin UI</a:t>
            </a:r>
            <a:endParaRPr sz="17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idx="1" type="body"/>
          </p:nvPr>
        </p:nvSpPr>
        <p:spPr>
          <a:xfrm>
            <a:off x="1340700" y="1715513"/>
            <a:ext cx="6462600" cy="35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/>
              <a:t>Thank You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